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4"/>
  </p:notesMasterIdLst>
  <p:sldIdLst>
    <p:sldId id="256" r:id="rId2"/>
    <p:sldId id="257" r:id="rId3"/>
    <p:sldId id="290" r:id="rId4"/>
    <p:sldId id="271" r:id="rId5"/>
    <p:sldId id="280" r:id="rId6"/>
    <p:sldId id="282" r:id="rId7"/>
    <p:sldId id="261" r:id="rId8"/>
    <p:sldId id="262" r:id="rId9"/>
    <p:sldId id="292" r:id="rId10"/>
    <p:sldId id="288" r:id="rId11"/>
    <p:sldId id="291" r:id="rId12"/>
    <p:sldId id="266" r:id="rId13"/>
  </p:sldIdLst>
  <p:sldSz cx="9144000" cy="6858000" type="screen4x3"/>
  <p:notesSz cx="6858000" cy="9144000"/>
  <p:embeddedFontLst>
    <p:embeddedFont>
      <p:font typeface="Arial Black" panose="020B0A04020102020204" pitchFamily="34" charset="0"/>
      <p:bold r:id="rId15"/>
    </p:embeddedFont>
    <p:embeddedFont>
      <p:font typeface="Tahoma" panose="020B0604030504040204" pitchFamily="34" charset="0"/>
      <p:regular r:id="rId16"/>
      <p:bold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3826" autoAdjust="0"/>
  </p:normalViewPr>
  <p:slideViewPr>
    <p:cSldViewPr snapToGrid="0">
      <p:cViewPr varScale="1">
        <p:scale>
          <a:sx n="73" d="100"/>
          <a:sy n="73" d="100"/>
        </p:scale>
        <p:origin x="1104" y="56"/>
      </p:cViewPr>
      <p:guideLst/>
    </p:cSldViewPr>
  </p:slideViewPr>
  <p:outlineViewPr>
    <p:cViewPr>
      <p:scale>
        <a:sx n="33" d="100"/>
        <a:sy n="33" d="100"/>
      </p:scale>
      <p:origin x="0" y="-15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Howard Astronomical League</a:t>
            </a:r>
            <a:r>
              <a:rPr lang="en-US" sz="1200" b="0" i="0" u="none" strike="noStrike" cap="none" smtClean="0">
                <a:solidFill>
                  <a:schemeClr val="dk1"/>
                </a:solidFill>
                <a:latin typeface="Calibri"/>
                <a:ea typeface="Calibri"/>
                <a:cs typeface="Calibri"/>
                <a:sym typeface="Calibri"/>
              </a:rPr>
              <a:t>, Oct</a:t>
            </a:r>
            <a:r>
              <a:rPr lang="en-US" sz="1200" b="0" i="0" u="none" strike="noStrike" cap="none" baseline="0" smtClean="0">
                <a:solidFill>
                  <a:schemeClr val="dk1"/>
                </a:solidFill>
                <a:latin typeface="Calibri"/>
                <a:ea typeface="Calibri"/>
                <a:cs typeface="Calibri"/>
                <a:sym typeface="Calibri"/>
              </a:rPr>
              <a:t> 19, 2017</a:t>
            </a: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929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smtClean="0">
                <a:solidFill>
                  <a:schemeClr val="dk1"/>
                </a:solidFill>
                <a:effectLst/>
                <a:latin typeface="Calibri"/>
                <a:ea typeface="Calibri"/>
                <a:cs typeface="Calibri"/>
                <a:sym typeface="Calibri"/>
              </a:rPr>
              <a:t>Gra</a:t>
            </a:r>
            <a:r>
              <a:rPr lang="en-US" sz="1200" b="0" i="0" u="none" strike="noStrike" kern="1200" cap="none" dirty="0" smtClean="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smtClean="0">
                <a:solidFill>
                  <a:schemeClr val="dk1"/>
                </a:solidFill>
                <a:effectLst/>
                <a:latin typeface="Calibri"/>
                <a:ea typeface="Calibri"/>
                <a:cs typeface="Calibri"/>
                <a:sym typeface="Calibri"/>
              </a:rPr>
              <a:t>i</a:t>
            </a:r>
            <a:r>
              <a:rPr lang="en-US" sz="1200" b="0"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err="1" smtClean="0">
                <a:solidFill>
                  <a:schemeClr val="dk1"/>
                </a:solidFill>
                <a:effectLst/>
                <a:latin typeface="Calibri"/>
                <a:ea typeface="Calibri"/>
                <a:cs typeface="Calibri"/>
                <a:sym typeface="Calibri"/>
              </a:rPr>
              <a:t>tal</a:t>
            </a:r>
            <a:r>
              <a:rPr lang="en-US" sz="1200" b="0" i="0" u="none" strike="noStrike" kern="1200" cap="none" dirty="0" smtClean="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smtClean="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smtClean="0">
                <a:solidFill>
                  <a:schemeClr val="dk1"/>
                </a:solidFill>
                <a:effectLst/>
                <a:latin typeface="Calibri"/>
                <a:ea typeface="Calibri"/>
                <a:cs typeface="Calibri"/>
                <a:sym typeface="Calibri"/>
              </a:rPr>
              <a:t>yan</a:t>
            </a:r>
            <a:r>
              <a:rPr lang="en-US" sz="1200" b="0" i="0" u="none" strike="noStrike" kern="1200" cap="none" dirty="0" smtClean="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smtClean="0">
                <a:solidFill>
                  <a:schemeClr val="dk1"/>
                </a:solidFill>
                <a:effectLst/>
                <a:latin typeface="Calibri"/>
                <a:ea typeface="Calibri"/>
                <a:cs typeface="Calibri"/>
                <a:sym typeface="Calibri"/>
              </a:rPr>
              <a:t>Ph.D</a:t>
            </a:r>
            <a:r>
              <a:rPr lang="en-US" sz="1200" b="0" i="0" u="none" strike="noStrike" kern="1200" cap="none" dirty="0" smtClean="0">
                <a:solidFill>
                  <a:schemeClr val="dk1"/>
                </a:solidFill>
                <a:effectLst/>
                <a:latin typeface="Calibri"/>
                <a:ea typeface="Calibri"/>
                <a:cs typeface="Calibri"/>
                <a:sym typeface="Calibri"/>
              </a:rPr>
              <a:t> at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and University of Köln, both in Germany in 2013.</a:t>
            </a:r>
            <a:endParaRPr lang="en-US" sz="1200" b="0" i="0" u="none" strike="noStrike" kern="1200" cap="none" dirty="0">
              <a:solidFill>
                <a:schemeClr val="dk1"/>
              </a:solidFill>
              <a:effectLst/>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004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election@howardastro.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League</a:t>
            </a: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smtClean="0">
                <a:solidFill>
                  <a:srgbClr val="FFFF00"/>
                </a:solidFill>
                <a:latin typeface="Times New Roman"/>
                <a:ea typeface="Times New Roman"/>
                <a:cs typeface="Times New Roman"/>
                <a:sym typeface="Times New Roman"/>
              </a:rPr>
              <a:t>November 16th</a:t>
            </a:r>
            <a:r>
              <a:rPr lang="en-US" sz="3600" b="0" i="0" u="none" strike="noStrike" cap="none" dirty="0" smtClean="0">
                <a:solidFill>
                  <a:srgbClr val="FFFF00"/>
                </a:solidFill>
                <a:latin typeface="Times New Roman"/>
                <a:ea typeface="Times New Roman"/>
                <a:cs typeface="Times New Roman"/>
                <a:sym typeface="Times New Roman"/>
              </a:rPr>
              <a:t>, </a:t>
            </a:r>
            <a:r>
              <a:rPr lang="en-US" sz="3600" b="0" i="0" u="none" strike="noStrike" cap="none" dirty="0">
                <a:solidFill>
                  <a:srgbClr val="FFFF00"/>
                </a:solidFill>
                <a:latin typeface="Times New Roman"/>
                <a:ea typeface="Times New Roman"/>
                <a:cs typeface="Times New Roman"/>
                <a:sym typeface="Times New Roman"/>
              </a:rPr>
              <a:t>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10</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035"/>
            <a:ext cx="9144000" cy="5174074"/>
          </a:xfrm>
          <a:prstGeom prst="rect">
            <a:avLst/>
          </a:prstGeom>
        </p:spPr>
      </p:pic>
      <p:sp>
        <p:nvSpPr>
          <p:cNvPr id="6" name="TextBox 5"/>
          <p:cNvSpPr txBox="1"/>
          <p:nvPr/>
        </p:nvSpPr>
        <p:spPr>
          <a:xfrm>
            <a:off x="516834" y="6094740"/>
            <a:ext cx="5057029" cy="523220"/>
          </a:xfrm>
          <a:prstGeom prst="rect">
            <a:avLst/>
          </a:prstGeom>
          <a:noFill/>
        </p:spPr>
        <p:txBody>
          <a:bodyPr wrap="square" rtlCol="0">
            <a:spAutoFit/>
          </a:bodyPr>
          <a:lstStyle/>
          <a:p>
            <a:r>
              <a:rPr lang="en-US" dirty="0" smtClean="0">
                <a:solidFill>
                  <a:schemeClr val="bg1"/>
                </a:solidFill>
              </a:rPr>
              <a:t>Gene Handler</a:t>
            </a:r>
          </a:p>
          <a:p>
            <a:r>
              <a:rPr lang="en-US" dirty="0" smtClean="0">
                <a:solidFill>
                  <a:schemeClr val="bg1"/>
                </a:solidFill>
              </a:rPr>
              <a:t>Antares/ISS Resupply Launch from Wallops Island</a:t>
            </a:r>
            <a:endParaRPr lang="en-US" dirty="0">
              <a:solidFill>
                <a:schemeClr val="bg1"/>
              </a:solidFill>
            </a:endParaRPr>
          </a:p>
        </p:txBody>
      </p:sp>
    </p:spTree>
    <p:extLst>
      <p:ext uri="{BB962C8B-B14F-4D97-AF65-F5344CB8AC3E}">
        <p14:creationId xmlns:p14="http://schemas.microsoft.com/office/powerpoint/2010/main" val="14140082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11</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47625" y="0"/>
            <a:ext cx="9096375" cy="6067425"/>
          </a:xfrm>
          <a:prstGeom prst="rect">
            <a:avLst/>
          </a:prstGeom>
        </p:spPr>
      </p:pic>
      <p:sp>
        <p:nvSpPr>
          <p:cNvPr id="5" name="TextBox 4"/>
          <p:cNvSpPr txBox="1"/>
          <p:nvPr/>
        </p:nvSpPr>
        <p:spPr>
          <a:xfrm>
            <a:off x="339635" y="6094740"/>
            <a:ext cx="5995851" cy="523220"/>
          </a:xfrm>
          <a:prstGeom prst="rect">
            <a:avLst/>
          </a:prstGeom>
          <a:noFill/>
        </p:spPr>
        <p:txBody>
          <a:bodyPr wrap="square" rtlCol="0">
            <a:spAutoFit/>
          </a:bodyPr>
          <a:lstStyle/>
          <a:p>
            <a:r>
              <a:rPr lang="en-US" dirty="0" smtClean="0">
                <a:solidFill>
                  <a:schemeClr val="bg1"/>
                </a:solidFill>
              </a:rPr>
              <a:t>Moon, Venus and Jupiter over USS Constellation in Baltimore Harbor</a:t>
            </a:r>
          </a:p>
          <a:p>
            <a:r>
              <a:rPr lang="en-US" dirty="0" smtClean="0">
                <a:solidFill>
                  <a:schemeClr val="bg1"/>
                </a:solidFill>
              </a:rPr>
              <a:t>HAL Legend Herman </a:t>
            </a:r>
            <a:r>
              <a:rPr lang="en-US" dirty="0" err="1" smtClean="0">
                <a:solidFill>
                  <a:schemeClr val="bg1"/>
                </a:solidFill>
              </a:rPr>
              <a:t>Heyn</a:t>
            </a:r>
            <a:r>
              <a:rPr lang="en-US" dirty="0" smtClean="0">
                <a:solidFill>
                  <a:schemeClr val="bg1"/>
                </a:solidFill>
              </a:rPr>
              <a:t>, November 25, 2184</a:t>
            </a:r>
            <a:endParaRPr lang="en-US" dirty="0">
              <a:solidFill>
                <a:schemeClr val="bg1"/>
              </a:solidFill>
            </a:endParaRPr>
          </a:p>
        </p:txBody>
      </p:sp>
    </p:spTree>
    <p:extLst>
      <p:ext uri="{BB962C8B-B14F-4D97-AF65-F5344CB8AC3E}">
        <p14:creationId xmlns:p14="http://schemas.microsoft.com/office/powerpoint/2010/main" val="25034363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a:t>
            </a:r>
            <a:r>
              <a:rPr lang="en-US" sz="4000" b="0" i="0" u="none" strike="noStrike" cap="none" dirty="0" smtClean="0">
                <a:solidFill>
                  <a:srgbClr val="00FF00"/>
                </a:solidFill>
                <a:latin typeface="Times New Roman"/>
                <a:ea typeface="Times New Roman"/>
                <a:cs typeface="Times New Roman"/>
                <a:sym typeface="Times New Roman"/>
              </a:rPr>
              <a:t>, </a:t>
            </a:r>
            <a:r>
              <a:rPr lang="en-US" dirty="0" smtClean="0">
                <a:solidFill>
                  <a:srgbClr val="00FF00"/>
                </a:solidFill>
              </a:rPr>
              <a:t>December</a:t>
            </a:r>
            <a:r>
              <a:rPr lang="en-US" sz="4000" b="0" i="0" u="none" strike="noStrike" cap="none" dirty="0" smtClean="0">
                <a:solidFill>
                  <a:srgbClr val="00FF00"/>
                </a:solidFill>
                <a:latin typeface="Times New Roman"/>
                <a:ea typeface="Times New Roman"/>
                <a:cs typeface="Times New Roman"/>
                <a:sym typeface="Times New Roman"/>
              </a:rPr>
              <a:t> 2</a:t>
            </a:r>
            <a:r>
              <a:rPr lang="en-US" dirty="0" smtClean="0">
                <a:solidFill>
                  <a:srgbClr val="00FF00"/>
                </a:solidFill>
              </a:rPr>
              <a:t>1</a:t>
            </a:r>
            <a:r>
              <a:rPr lang="en-US" baseline="30000" dirty="0" smtClean="0">
                <a:solidFill>
                  <a:srgbClr val="00FF00"/>
                </a:solidFill>
              </a:rPr>
              <a:t>st</a:t>
            </a:r>
            <a:r>
              <a:rPr lang="en-US" sz="4000" b="0" i="0" u="none" strike="noStrike" cap="none" dirty="0" smtClean="0">
                <a:solidFill>
                  <a:srgbClr val="00FF00"/>
                </a:solidFill>
                <a:latin typeface="Times New Roman"/>
                <a:ea typeface="Times New Roman"/>
                <a:cs typeface="Times New Roman"/>
                <a:sym typeface="Times New Roman"/>
              </a:rPr>
              <a:t>, 2017 at </a:t>
            </a:r>
            <a:r>
              <a:rPr lang="en-US" sz="4000" b="0" i="0" u="none" strike="noStrike" cap="none" dirty="0">
                <a:solidFill>
                  <a:srgbClr val="00FF00"/>
                </a:solidFill>
                <a:latin typeface="Times New Roman"/>
                <a:ea typeface="Times New Roman"/>
                <a:cs typeface="Times New Roman"/>
                <a:sym typeface="Times New Roman"/>
              </a:rPr>
              <a:t>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fr-FR" sz="4000" dirty="0" smtClean="0">
                <a:solidFill>
                  <a:schemeClr val="bg1"/>
                </a:solidFill>
                <a:latin typeface="Calibri"/>
                <a:ea typeface="Calibri"/>
                <a:cs typeface="Calibri"/>
                <a:sym typeface="Calibri"/>
              </a:rPr>
              <a:t>HAL </a:t>
            </a:r>
            <a:r>
              <a:rPr lang="fr-FR" sz="4000" dirty="0" err="1" smtClean="0">
                <a:solidFill>
                  <a:schemeClr val="bg1"/>
                </a:solidFill>
                <a:latin typeface="Calibri"/>
                <a:ea typeface="Calibri"/>
                <a:cs typeface="Calibri"/>
                <a:sym typeface="Calibri"/>
              </a:rPr>
              <a:t>Potluck</a:t>
            </a:r>
            <a:endParaRPr lang="fr-FR" sz="4000" dirty="0" smtClean="0">
              <a:solidFill>
                <a:schemeClr val="bg1"/>
              </a:solidFill>
              <a:latin typeface="Calibri"/>
              <a:ea typeface="Calibri"/>
              <a:cs typeface="Calibri"/>
              <a:sym typeface="Calibri"/>
            </a:endParaRPr>
          </a:p>
          <a:p>
            <a:pPr lvl="0" algn="ctr">
              <a:spcBef>
                <a:spcPts val="800"/>
              </a:spcBef>
              <a:buClr>
                <a:srgbClr val="FFFF00"/>
              </a:buClr>
              <a:buSzPct val="25000"/>
            </a:pPr>
            <a:endParaRPr lang="fr-FR" sz="4000" dirty="0">
              <a:solidFill>
                <a:schemeClr val="bg1"/>
              </a:solidFill>
              <a:latin typeface="Calibri"/>
              <a:ea typeface="Calibri"/>
              <a:cs typeface="Calibri"/>
              <a:sym typeface="Calibri"/>
            </a:endParaRPr>
          </a:p>
          <a:p>
            <a:pPr lvl="0" algn="ctr">
              <a:spcBef>
                <a:spcPts val="800"/>
              </a:spcBef>
              <a:buClr>
                <a:srgbClr val="FFFF00"/>
              </a:buClr>
              <a:buSzPct val="25000"/>
            </a:pPr>
            <a:r>
              <a:rPr lang="fr-FR" sz="4000" dirty="0" smtClean="0">
                <a:solidFill>
                  <a:schemeClr val="bg1"/>
                </a:solidFill>
                <a:latin typeface="Calibri"/>
                <a:ea typeface="Calibri"/>
                <a:cs typeface="Calibri"/>
                <a:sym typeface="Calibri"/>
              </a:rPr>
              <a:t>HAL </a:t>
            </a:r>
            <a:r>
              <a:rPr lang="fr-FR" sz="4000" dirty="0" err="1" smtClean="0">
                <a:solidFill>
                  <a:schemeClr val="bg1"/>
                </a:solidFill>
                <a:latin typeface="Calibri"/>
                <a:ea typeface="Calibri"/>
                <a:cs typeface="Calibri"/>
                <a:sym typeface="Calibri"/>
              </a:rPr>
              <a:t>President’s</a:t>
            </a:r>
            <a:r>
              <a:rPr lang="fr-FR" sz="4000" dirty="0" smtClean="0">
                <a:solidFill>
                  <a:schemeClr val="bg1"/>
                </a:solidFill>
                <a:latin typeface="Calibri"/>
                <a:ea typeface="Calibri"/>
                <a:cs typeface="Calibri"/>
                <a:sym typeface="Calibri"/>
              </a:rPr>
              <a:t> </a:t>
            </a:r>
            <a:r>
              <a:rPr lang="fr-FR" sz="4000" dirty="0" err="1" smtClean="0">
                <a:solidFill>
                  <a:schemeClr val="bg1"/>
                </a:solidFill>
                <a:latin typeface="Calibri"/>
                <a:ea typeface="Calibri"/>
                <a:cs typeface="Calibri"/>
                <a:sym typeface="Calibri"/>
              </a:rPr>
              <a:t>Year</a:t>
            </a:r>
            <a:r>
              <a:rPr lang="fr-FR" sz="4000" dirty="0" smtClean="0">
                <a:solidFill>
                  <a:schemeClr val="bg1"/>
                </a:solidFill>
                <a:latin typeface="Calibri"/>
                <a:ea typeface="Calibri"/>
                <a:cs typeface="Calibri"/>
                <a:sym typeface="Calibri"/>
              </a:rPr>
              <a:t>-end Wrap Up</a:t>
            </a:r>
            <a:endParaRPr lang="en-US" sz="40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a:xfrm>
            <a:off x="457200" y="1767840"/>
            <a:ext cx="8229600" cy="4358323"/>
          </a:xfrm>
        </p:spPr>
        <p:txBody>
          <a:bodyPr/>
          <a:lstStyle/>
          <a:p>
            <a:pPr marL="254000" indent="0" algn="ctr">
              <a:buNone/>
            </a:pPr>
            <a:r>
              <a:rPr lang="en-US" dirty="0" smtClean="0">
                <a:solidFill>
                  <a:schemeClr val="bg1"/>
                </a:solidFill>
              </a:rPr>
              <a:t>Joel Goodman </a:t>
            </a:r>
          </a:p>
          <a:p>
            <a:pPr marL="254000" indent="0" algn="ctr">
              <a:buNone/>
            </a:pPr>
            <a:r>
              <a:rPr lang="en-US" dirty="0"/>
              <a:t>a</a:t>
            </a:r>
            <a:r>
              <a:rPr lang="en-US" dirty="0" smtClean="0"/>
              <a:t>nd</a:t>
            </a:r>
          </a:p>
          <a:p>
            <a:pPr marL="254000" indent="0" algn="ctr">
              <a:buNone/>
            </a:pPr>
            <a:r>
              <a:rPr lang="en-US" dirty="0" smtClean="0">
                <a:solidFill>
                  <a:schemeClr val="bg1"/>
                </a:solidFill>
              </a:rPr>
              <a:t>Bob Savoy</a:t>
            </a:r>
          </a:p>
          <a:p>
            <a:pPr marL="254000" indent="0" algn="ctr">
              <a:buNone/>
            </a:pPr>
            <a:endParaRPr lang="en-US" dirty="0"/>
          </a:p>
          <a:p>
            <a:pPr marL="254000" indent="0" algn="ctr">
              <a:buNone/>
            </a:pPr>
            <a:r>
              <a:rPr lang="en-US" dirty="0" smtClean="0"/>
              <a:t>Public outreach support to the </a:t>
            </a:r>
          </a:p>
          <a:p>
            <a:pPr marL="254000" indent="0" algn="ctr">
              <a:buNone/>
            </a:pPr>
            <a:r>
              <a:rPr lang="en-US" dirty="0" smtClean="0">
                <a:solidFill>
                  <a:schemeClr val="bg1"/>
                </a:solidFill>
              </a:rPr>
              <a:t>Annapolis Naval Sailing Association</a:t>
            </a:r>
            <a:endParaRPr lang="en-US" dirty="0">
              <a:solidFill>
                <a:schemeClr val="bg1"/>
              </a:solidFill>
            </a:endParaRPr>
          </a:p>
        </p:txBody>
      </p:sp>
    </p:spTree>
    <p:extLst>
      <p:ext uri="{BB962C8B-B14F-4D97-AF65-F5344CB8AC3E}">
        <p14:creationId xmlns:p14="http://schemas.microsoft.com/office/powerpoint/2010/main" val="2458415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95" y="869949"/>
            <a:ext cx="8229600" cy="1143000"/>
          </a:xfrm>
        </p:spPr>
        <p:txBody>
          <a:bodyPr/>
          <a:lstStyle/>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idx="1"/>
          </p:nvPr>
        </p:nvSpPr>
        <p:spPr>
          <a:xfrm>
            <a:off x="425395" y="2478541"/>
            <a:ext cx="8229600" cy="4242934"/>
          </a:xfrm>
        </p:spPr>
        <p:txBody>
          <a:bodyPr/>
          <a:lstStyle/>
          <a:p>
            <a:pPr marL="254000" indent="0" algn="ctr">
              <a:buNone/>
            </a:pPr>
            <a:r>
              <a:rPr lang="en-US" sz="2800" dirty="0" smtClean="0"/>
              <a:t>HAL Events – Alpha Ridge Park</a:t>
            </a:r>
          </a:p>
          <a:p>
            <a:pPr marL="254000" indent="0" algn="ctr">
              <a:buNone/>
            </a:pPr>
            <a:endParaRPr lang="en-US" sz="2800" dirty="0" smtClean="0"/>
          </a:p>
          <a:p>
            <a:pPr marL="254000" indent="0" algn="ctr">
              <a:buNone/>
            </a:pPr>
            <a:r>
              <a:rPr lang="en-US" sz="2800" dirty="0" smtClean="0"/>
              <a:t>Nov 18</a:t>
            </a:r>
            <a:r>
              <a:rPr lang="en-US" sz="2800" baseline="30000" dirty="0" smtClean="0"/>
              <a:t>th</a:t>
            </a:r>
            <a:r>
              <a:rPr lang="en-US" sz="2800" dirty="0" smtClean="0"/>
              <a:t> at 5:00pm – </a:t>
            </a:r>
            <a:r>
              <a:rPr lang="en-US" sz="2800" dirty="0" smtClean="0"/>
              <a:t>Public</a:t>
            </a:r>
            <a:r>
              <a:rPr lang="en-US" sz="2800" dirty="0" smtClean="0"/>
              <a:t> </a:t>
            </a:r>
            <a:r>
              <a:rPr lang="en-US" sz="2800" dirty="0" smtClean="0"/>
              <a:t>Star Party</a:t>
            </a:r>
          </a:p>
          <a:p>
            <a:pPr marL="254000" indent="0" algn="ctr">
              <a:buNone/>
            </a:pPr>
            <a:r>
              <a:rPr lang="en-US" sz="2800" dirty="0" smtClean="0"/>
              <a:t>Dec 2</a:t>
            </a:r>
            <a:r>
              <a:rPr lang="en-US" sz="2800" baseline="30000" dirty="0" smtClean="0"/>
              <a:t>nd</a:t>
            </a:r>
            <a:r>
              <a:rPr lang="en-US" sz="2800" dirty="0" smtClean="0"/>
              <a:t> at 4:30pm – Public Star Party</a:t>
            </a:r>
          </a:p>
          <a:p>
            <a:pPr marL="254000" indent="0" algn="ctr">
              <a:buNone/>
            </a:pPr>
            <a:endParaRPr lang="en-US" sz="2800" dirty="0" smtClean="0"/>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4</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48" y="648348"/>
            <a:ext cx="8229600" cy="1143000"/>
          </a:xfrm>
        </p:spPr>
        <p:txBody>
          <a:bodyPr/>
          <a:lstStyle/>
          <a:p>
            <a:r>
              <a:rPr lang="en-US" dirty="0" smtClean="0"/>
              <a:t>2018 HAL Elections</a:t>
            </a:r>
            <a:endParaRPr lang="en-US" dirty="0"/>
          </a:p>
        </p:txBody>
      </p:sp>
      <p:sp>
        <p:nvSpPr>
          <p:cNvPr id="3" name="Text Placeholder 2"/>
          <p:cNvSpPr>
            <a:spLocks noGrp="1"/>
          </p:cNvSpPr>
          <p:nvPr>
            <p:ph type="body" idx="1"/>
          </p:nvPr>
        </p:nvSpPr>
        <p:spPr>
          <a:xfrm>
            <a:off x="449248" y="1791348"/>
            <a:ext cx="8229600" cy="4525963"/>
          </a:xfrm>
        </p:spPr>
        <p:txBody>
          <a:bodyPr/>
          <a:lstStyle/>
          <a:p>
            <a:pPr marL="254000" indent="0">
              <a:buNone/>
            </a:pPr>
            <a:r>
              <a:rPr lang="en-US" sz="2800" dirty="0" smtClean="0">
                <a:solidFill>
                  <a:schemeClr val="bg1"/>
                </a:solidFill>
                <a:latin typeface="Arial" panose="020B0604020202020204" pitchFamily="34" charset="0"/>
                <a:cs typeface="Arial" panose="020B0604020202020204" pitchFamily="34" charset="0"/>
              </a:rPr>
              <a:t>Ele</a:t>
            </a:r>
            <a:r>
              <a:rPr lang="en-US" sz="2400" dirty="0" smtClean="0">
                <a:solidFill>
                  <a:schemeClr val="bg1"/>
                </a:solidFill>
                <a:latin typeface="Arial" panose="020B0604020202020204" pitchFamily="34" charset="0"/>
                <a:cs typeface="Arial" panose="020B0604020202020204" pitchFamily="34" charset="0"/>
              </a:rPr>
              <a:t>ction Committee Chair: </a:t>
            </a:r>
            <a:r>
              <a:rPr lang="en-US" sz="2400" dirty="0" smtClean="0">
                <a:latin typeface="Arial" panose="020B0604020202020204" pitchFamily="34" charset="0"/>
                <a:cs typeface="Arial" panose="020B0604020202020204" pitchFamily="34" charset="0"/>
              </a:rPr>
              <a:t>Joel Goodman</a:t>
            </a:r>
          </a:p>
          <a:p>
            <a:pPr marL="254000" indent="0">
              <a:buNone/>
            </a:pPr>
            <a:endParaRPr lang="en-US" sz="1400" dirty="0">
              <a:solidFill>
                <a:schemeClr val="bg1"/>
              </a:solidFill>
              <a:latin typeface="Arial" panose="020B0604020202020204" pitchFamily="34" charset="0"/>
              <a:cs typeface="Arial" panose="020B0604020202020204" pitchFamily="34" charset="0"/>
            </a:endParaRPr>
          </a:p>
          <a:p>
            <a:pPr marL="254000" indent="0">
              <a:buNone/>
            </a:pPr>
            <a:r>
              <a:rPr lang="en-US" sz="2400" dirty="0" smtClean="0">
                <a:solidFill>
                  <a:schemeClr val="bg1"/>
                </a:solidFill>
                <a:latin typeface="Arial" panose="020B0604020202020204" pitchFamily="34" charset="0"/>
                <a:cs typeface="Arial" panose="020B0604020202020204" pitchFamily="34" charset="0"/>
              </a:rPr>
              <a:t>Elections held at the January 18</a:t>
            </a:r>
            <a:r>
              <a:rPr lang="en-US" sz="2400" baseline="30000" dirty="0" smtClean="0">
                <a:solidFill>
                  <a:schemeClr val="bg1"/>
                </a:solidFill>
                <a:latin typeface="Arial" panose="020B0604020202020204" pitchFamily="34" charset="0"/>
                <a:cs typeface="Arial" panose="020B0604020202020204" pitchFamily="34" charset="0"/>
              </a:rPr>
              <a:t>th</a:t>
            </a:r>
            <a:r>
              <a:rPr lang="en-US" sz="2400" dirty="0" smtClean="0">
                <a:solidFill>
                  <a:schemeClr val="bg1"/>
                </a:solidFill>
                <a:latin typeface="Arial" panose="020B0604020202020204" pitchFamily="34" charset="0"/>
                <a:cs typeface="Arial" panose="020B0604020202020204" pitchFamily="34" charset="0"/>
              </a:rPr>
              <a:t> general meeting</a:t>
            </a:r>
            <a:r>
              <a:rPr lang="en-US" sz="2400" dirty="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to elect the 2018 Board of Directors</a:t>
            </a:r>
          </a:p>
          <a:p>
            <a:pPr marL="254000" indent="0">
              <a:buNone/>
            </a:pPr>
            <a:endParaRPr lang="en-US" sz="1400" dirty="0" smtClean="0">
              <a:solidFill>
                <a:schemeClr val="bg1"/>
              </a:solidFill>
              <a:latin typeface="Arial" panose="020B0604020202020204" pitchFamily="34" charset="0"/>
              <a:cs typeface="Arial" panose="020B0604020202020204" pitchFamily="34" charset="0"/>
            </a:endParaRPr>
          </a:p>
          <a:p>
            <a:pPr marL="254000" indent="0">
              <a:buNone/>
            </a:pPr>
            <a:r>
              <a:rPr lang="en-US" sz="2400" dirty="0" smtClean="0">
                <a:solidFill>
                  <a:schemeClr val="bg1"/>
                </a:solidFill>
                <a:latin typeface="Arial" panose="020B0604020202020204" pitchFamily="34" charset="0"/>
                <a:cs typeface="Arial" panose="020B0604020202020204" pitchFamily="34" charset="0"/>
              </a:rPr>
              <a:t>Send nominations to </a:t>
            </a:r>
            <a:r>
              <a:rPr lang="en-US" sz="2400" dirty="0" smtClean="0">
                <a:solidFill>
                  <a:schemeClr val="bg1"/>
                </a:solidFill>
                <a:latin typeface="Arial" panose="020B0604020202020204" pitchFamily="34" charset="0"/>
                <a:cs typeface="Arial" panose="020B0604020202020204" pitchFamily="34" charset="0"/>
                <a:hlinkClick r:id="rId3"/>
              </a:rPr>
              <a:t>election@howardastro.org</a:t>
            </a:r>
            <a:r>
              <a:rPr lang="en-US" sz="2400" dirty="0" smtClean="0">
                <a:solidFill>
                  <a:schemeClr val="bg1"/>
                </a:solidFill>
                <a:latin typeface="Arial" panose="020B0604020202020204" pitchFamily="34" charset="0"/>
                <a:cs typeface="Arial" panose="020B0604020202020204" pitchFamily="34" charset="0"/>
              </a:rPr>
              <a:t> by 7pm on January 17</a:t>
            </a:r>
            <a:r>
              <a:rPr lang="en-US" sz="2400" baseline="30000" dirty="0" smtClean="0">
                <a:solidFill>
                  <a:schemeClr val="bg1"/>
                </a:solidFill>
                <a:latin typeface="Arial" panose="020B0604020202020204" pitchFamily="34" charset="0"/>
                <a:cs typeface="Arial" panose="020B0604020202020204" pitchFamily="34" charset="0"/>
              </a:rPr>
              <a:t>th</a:t>
            </a:r>
            <a:r>
              <a:rPr lang="en-US" sz="2400" dirty="0" smtClean="0">
                <a:solidFill>
                  <a:schemeClr val="bg1"/>
                </a:solidFill>
                <a:latin typeface="Arial" panose="020B0604020202020204" pitchFamily="34" charset="0"/>
                <a:cs typeface="Arial" panose="020B0604020202020204" pitchFamily="34" charset="0"/>
              </a:rPr>
              <a:t>, 2018</a:t>
            </a:r>
          </a:p>
          <a:p>
            <a:pPr marL="254000" indent="0">
              <a:buNone/>
            </a:pPr>
            <a:endParaRPr lang="en-US" sz="1400" dirty="0">
              <a:solidFill>
                <a:schemeClr val="bg1"/>
              </a:solidFill>
              <a:latin typeface="Arial" panose="020B0604020202020204" pitchFamily="34" charset="0"/>
              <a:cs typeface="Arial" panose="020B0604020202020204" pitchFamily="34" charset="0"/>
            </a:endParaRPr>
          </a:p>
          <a:p>
            <a:pPr marL="254000" indent="0">
              <a:buNone/>
            </a:pPr>
            <a:r>
              <a:rPr lang="en-US" sz="2400" dirty="0" smtClean="0">
                <a:solidFill>
                  <a:schemeClr val="bg1"/>
                </a:solidFill>
                <a:latin typeface="Arial" panose="020B0604020202020204" pitchFamily="34" charset="0"/>
                <a:cs typeface="Arial" panose="020B0604020202020204" pitchFamily="34" charset="0"/>
              </a:rPr>
              <a:t>New term begins Feb 1</a:t>
            </a:r>
            <a:r>
              <a:rPr lang="en-US" sz="2400" baseline="30000" dirty="0" smtClean="0">
                <a:solidFill>
                  <a:schemeClr val="bg1"/>
                </a:solidFill>
                <a:latin typeface="Arial" panose="020B0604020202020204" pitchFamily="34" charset="0"/>
                <a:cs typeface="Arial" panose="020B0604020202020204" pitchFamily="34" charset="0"/>
              </a:rPr>
              <a:t>st</a:t>
            </a:r>
            <a:r>
              <a:rPr lang="en-US" sz="2400" dirty="0" smtClean="0">
                <a:solidFill>
                  <a:schemeClr val="bg1"/>
                </a:solidFill>
                <a:latin typeface="Arial" panose="020B0604020202020204" pitchFamily="34" charset="0"/>
                <a:cs typeface="Arial" panose="020B0604020202020204" pitchFamily="34" charset="0"/>
              </a:rPr>
              <a:t>, 2018</a:t>
            </a:r>
          </a:p>
          <a:p>
            <a:pPr marL="254000" indent="0">
              <a:buNone/>
            </a:pP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770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630" y="1389012"/>
            <a:ext cx="8229600" cy="4525963"/>
          </a:xfrm>
        </p:spPr>
        <p:txBody>
          <a:bodyPr/>
          <a:lstStyle/>
          <a:p>
            <a:pPr marL="254000" indent="0">
              <a:buNone/>
            </a:pPr>
            <a:r>
              <a:rPr lang="en-US" sz="3600" dirty="0" smtClean="0">
                <a:solidFill>
                  <a:schemeClr val="bg1"/>
                </a:solidFill>
                <a:latin typeface="Arial" panose="020B0604020202020204" pitchFamily="34" charset="0"/>
                <a:cs typeface="Arial" panose="020B0604020202020204" pitchFamily="34" charset="0"/>
              </a:rPr>
              <a:t>The HAL Board has established three new committees/blogs this year:</a:t>
            </a:r>
          </a:p>
        </p:txBody>
      </p:sp>
      <p:pic>
        <p:nvPicPr>
          <p:cNvPr id="4" name="Picture 3"/>
          <p:cNvPicPr>
            <a:picLocks noChangeAspect="1"/>
          </p:cNvPicPr>
          <p:nvPr/>
        </p:nvPicPr>
        <p:blipFill>
          <a:blip r:embed="rId2"/>
          <a:stretch>
            <a:fillRect/>
          </a:stretch>
        </p:blipFill>
        <p:spPr>
          <a:xfrm>
            <a:off x="2307646" y="2915712"/>
            <a:ext cx="2133600" cy="2619375"/>
          </a:xfrm>
          <a:prstGeom prst="rect">
            <a:avLst/>
          </a:prstGeom>
        </p:spPr>
      </p:pic>
      <p:sp>
        <p:nvSpPr>
          <p:cNvPr id="5" name="TextBox 4"/>
          <p:cNvSpPr txBox="1"/>
          <p:nvPr/>
        </p:nvSpPr>
        <p:spPr>
          <a:xfrm>
            <a:off x="4871500" y="3973388"/>
            <a:ext cx="2127250" cy="1477328"/>
          </a:xfrm>
          <a:prstGeom prst="rect">
            <a:avLst/>
          </a:prstGeom>
          <a:noFill/>
        </p:spPr>
        <p:txBody>
          <a:bodyPr wrap="square" rtlCol="0">
            <a:spAutoFit/>
          </a:bodyPr>
          <a:lstStyle/>
          <a:p>
            <a:r>
              <a:rPr lang="en-US" sz="1800" dirty="0" smtClean="0">
                <a:solidFill>
                  <a:schemeClr val="bg1"/>
                </a:solidFill>
              </a:rPr>
              <a:t>Bob Prokop</a:t>
            </a:r>
          </a:p>
          <a:p>
            <a:endParaRPr lang="en-US" sz="1800" dirty="0" smtClean="0">
              <a:solidFill>
                <a:schemeClr val="bg1"/>
              </a:solidFill>
            </a:endParaRPr>
          </a:p>
          <a:p>
            <a:r>
              <a:rPr lang="en-US" sz="1800" dirty="0" smtClean="0">
                <a:solidFill>
                  <a:schemeClr val="bg1"/>
                </a:solidFill>
              </a:rPr>
              <a:t>Phil </a:t>
            </a:r>
            <a:r>
              <a:rPr lang="en-US" sz="1800" dirty="0" err="1" smtClean="0">
                <a:solidFill>
                  <a:schemeClr val="bg1"/>
                </a:solidFill>
              </a:rPr>
              <a:t>Whitebloom</a:t>
            </a:r>
            <a:endParaRPr lang="en-US" sz="1800" dirty="0" smtClean="0">
              <a:solidFill>
                <a:schemeClr val="bg1"/>
              </a:solidFill>
            </a:endParaRPr>
          </a:p>
          <a:p>
            <a:endParaRPr lang="en-US" sz="1800" dirty="0" smtClean="0">
              <a:solidFill>
                <a:schemeClr val="bg1"/>
              </a:solidFill>
            </a:endParaRPr>
          </a:p>
          <a:p>
            <a:r>
              <a:rPr lang="en-US" sz="1800" dirty="0" smtClean="0">
                <a:solidFill>
                  <a:schemeClr val="bg1"/>
                </a:solidFill>
              </a:rPr>
              <a:t>Ken Everhart</a:t>
            </a:r>
          </a:p>
        </p:txBody>
      </p:sp>
    </p:spTree>
    <p:extLst>
      <p:ext uri="{BB962C8B-B14F-4D97-AF65-F5344CB8AC3E}">
        <p14:creationId xmlns:p14="http://schemas.microsoft.com/office/powerpoint/2010/main" val="1315013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smtClean="0">
                <a:solidFill>
                  <a:srgbClr val="00B0F0"/>
                </a:solidFill>
                <a:sym typeface="Times New Roman"/>
              </a:rPr>
              <a:t>This Evening’s Speaker</a:t>
            </a:r>
            <a:endParaRPr lang="en-US" sz="3600" b="1" i="0" u="none" strike="noStrike" cap="none" dirty="0" smtClean="0">
              <a:solidFill>
                <a:srgbClr val="00B0F0"/>
              </a:solidFill>
              <a:sym typeface="Times New Roman"/>
            </a:endParaRPr>
          </a:p>
          <a:p>
            <a:pPr marL="0" lvl="0" indent="0" algn="ctr">
              <a:spcBef>
                <a:spcPts val="1200"/>
              </a:spcBef>
              <a:buSzPct val="25000"/>
              <a:buNone/>
            </a:pPr>
            <a:endParaRPr lang="en-US" sz="3600" dirty="0" smtClean="0">
              <a:solidFill>
                <a:schemeClr val="bg1"/>
              </a:solidFill>
            </a:endParaRPr>
          </a:p>
          <a:p>
            <a:pPr marL="0" lvl="0" indent="0" algn="ctr">
              <a:spcBef>
                <a:spcPts val="1200"/>
              </a:spcBef>
              <a:buSzPct val="25000"/>
              <a:buNone/>
            </a:pPr>
            <a:r>
              <a:rPr lang="en-US" sz="3600" dirty="0" smtClean="0">
                <a:solidFill>
                  <a:schemeClr val="bg1"/>
                </a:solidFill>
              </a:rPr>
              <a:t>Ernie Wright</a:t>
            </a:r>
          </a:p>
          <a:p>
            <a:pPr marL="0" lvl="0" indent="0" algn="ctr">
              <a:spcBef>
                <a:spcPts val="1200"/>
              </a:spcBef>
              <a:buSzPct val="25000"/>
              <a:buNone/>
            </a:pPr>
            <a:r>
              <a:rPr lang="en-US" sz="2800" dirty="0" smtClean="0">
                <a:solidFill>
                  <a:schemeClr val="bg1"/>
                </a:solidFill>
              </a:rPr>
              <a:t>NASA/GSFC, Sciences and Exploration Directorate</a:t>
            </a:r>
          </a:p>
          <a:p>
            <a:pPr marL="0" lvl="0" indent="0" algn="ctr">
              <a:spcBef>
                <a:spcPts val="1200"/>
              </a:spcBef>
              <a:buSzPct val="25000"/>
              <a:buNone/>
            </a:pPr>
            <a:r>
              <a:rPr lang="en-US" sz="2800" dirty="0" smtClean="0">
                <a:solidFill>
                  <a:schemeClr val="bg1"/>
                </a:solidFill>
              </a:rPr>
              <a:t>HAL Member</a:t>
            </a: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sz="3600" dirty="0" smtClean="0">
                <a:solidFill>
                  <a:schemeClr val="bg1"/>
                </a:solidFill>
              </a:rPr>
              <a:t>Lunar Reconnaissance Orbiter Science Results</a:t>
            </a:r>
            <a:endParaRPr lang="en-US" sz="3600" dirty="0" smtClean="0"/>
          </a:p>
          <a:p>
            <a:pPr marL="0" lvl="0" indent="0" algn="ctr">
              <a:spcBef>
                <a:spcPts val="1200"/>
              </a:spcBef>
              <a:buSzPct val="25000"/>
              <a:buNone/>
            </a:pPr>
            <a:endParaRPr lang="en-US" sz="3600" dirty="0"/>
          </a:p>
          <a:p>
            <a:pPr marL="0" lvl="0" indent="0" algn="ctr">
              <a:spcBef>
                <a:spcPts val="1200"/>
              </a:spcBef>
              <a:buSzPct val="25000"/>
              <a:buNone/>
            </a:pP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9</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65" y="846137"/>
            <a:ext cx="8502650" cy="5226971"/>
          </a:xfrm>
          <a:prstGeom prst="rect">
            <a:avLst/>
          </a:prstGeom>
        </p:spPr>
      </p:pic>
    </p:spTree>
    <p:extLst>
      <p:ext uri="{BB962C8B-B14F-4D97-AF65-F5344CB8AC3E}">
        <p14:creationId xmlns:p14="http://schemas.microsoft.com/office/powerpoint/2010/main" val="957616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73056</TotalTime>
  <Words>416</Words>
  <Application>Microsoft Office PowerPoint</Application>
  <PresentationFormat>On-screen Show (4:3)</PresentationFormat>
  <Paragraphs>66</Paragraphs>
  <Slides>12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Times New Roman</vt:lpstr>
      <vt:lpstr>Arial Black</vt:lpstr>
      <vt:lpstr>Tahoma</vt:lpstr>
      <vt:lpstr>Calibri</vt:lpstr>
      <vt:lpstr>Arial</vt:lpstr>
      <vt:lpstr>Office Theme</vt:lpstr>
      <vt:lpstr>PowerPoint Presentation</vt:lpstr>
      <vt:lpstr>PowerPoint Presentation</vt:lpstr>
      <vt:lpstr>Thank You!</vt:lpstr>
      <vt:lpstr>Upcoming Events</vt:lpstr>
      <vt:lpstr>2018 HAL Elections</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Jim Johnson</cp:lastModifiedBy>
  <cp:revision>94</cp:revision>
  <dcterms:modified xsi:type="dcterms:W3CDTF">2017-11-17T15:02:29Z</dcterms:modified>
</cp:coreProperties>
</file>